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33"/>
  </p:notesMasterIdLst>
  <p:sldIdLst>
    <p:sldId id="259" r:id="rId5"/>
    <p:sldId id="260" r:id="rId6"/>
    <p:sldId id="262" r:id="rId7"/>
    <p:sldId id="263" r:id="rId8"/>
    <p:sldId id="261" r:id="rId9"/>
    <p:sldId id="266" r:id="rId10"/>
    <p:sldId id="264" r:id="rId11"/>
    <p:sldId id="267" r:id="rId12"/>
    <p:sldId id="268" r:id="rId13"/>
    <p:sldId id="269" r:id="rId14"/>
    <p:sldId id="270" r:id="rId15"/>
    <p:sldId id="271" r:id="rId16"/>
    <p:sldId id="256" r:id="rId17"/>
    <p:sldId id="282" r:id="rId18"/>
    <p:sldId id="265" r:id="rId19"/>
    <p:sldId id="278" r:id="rId20"/>
    <p:sldId id="279" r:id="rId21"/>
    <p:sldId id="280" r:id="rId22"/>
    <p:sldId id="277" r:id="rId23"/>
    <p:sldId id="284" r:id="rId24"/>
    <p:sldId id="272" r:id="rId25"/>
    <p:sldId id="283" r:id="rId26"/>
    <p:sldId id="273" r:id="rId27"/>
    <p:sldId id="274" r:id="rId28"/>
    <p:sldId id="285" r:id="rId29"/>
    <p:sldId id="275" r:id="rId30"/>
    <p:sldId id="276" r:id="rId31"/>
    <p:sldId id="281" r:id="rId32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22" autoAdjust="0"/>
    <p:restoredTop sz="76190" autoAdjust="0"/>
  </p:normalViewPr>
  <p:slideViewPr>
    <p:cSldViewPr snapToGrid="0">
      <p:cViewPr varScale="1">
        <p:scale>
          <a:sx n="95" d="100"/>
          <a:sy n="95" d="100"/>
        </p:scale>
        <p:origin x="1248" y="176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-208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4/18/18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0727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Function chaining – each await call creates a checkpoint of progress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Fan-out – execute multiple functions in parallel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Async</a:t>
            </a:r>
            <a:r>
              <a:rPr lang="en-US" dirty="0"/>
              <a:t> – state for long running operations and provide a </a:t>
            </a:r>
            <a:r>
              <a:rPr lang="en-US" dirty="0" err="1"/>
              <a:t>webhook</a:t>
            </a:r>
            <a:r>
              <a:rPr lang="en-US" dirty="0"/>
              <a:t> for query status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Monitoring – opposite of </a:t>
            </a:r>
            <a:r>
              <a:rPr lang="en-US" dirty="0" err="1"/>
              <a:t>Async</a:t>
            </a:r>
            <a:r>
              <a:rPr lang="en-US" dirty="0"/>
              <a:t>.  Code can basically run until a condition is met  (while loop)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Human – orchestrates workflow scenarios like approval workflows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786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76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451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660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21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Monolithic – Enterprise Apps 3 </a:t>
            </a:r>
            <a:r>
              <a:rPr lang="en-US" sz="1000" dirty="0" err="1"/>
              <a:t>teir</a:t>
            </a:r>
            <a:r>
              <a:rPr lang="en-US" sz="1000" dirty="0"/>
              <a:t> (client, services, database)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Components – using small services vs pulling in large number of library or binaries that would require re-deployment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/>
              <a:t>Services are independently deployable and scalable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/>
              <a:t>Services could use different languages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/>
              <a:t>Services could be managed by different teams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Business Capabilities – smaller focused teams (origination, processing, underwriting, servicing)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Products – Teams should own the product.  Not a separate project team and maintenance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Overhead – deploy, monitor, and provision more resources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000" dirty="0"/>
              <a:t>Web Apps, Web Job, Docker Containers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45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GA runtime version 1.x -  Preview 2.x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1.x – Experimental languages (Python, PHP, </a:t>
            </a:r>
            <a:r>
              <a:rPr lang="en-US" dirty="0" err="1"/>
              <a:t>TypeScript</a:t>
            </a:r>
            <a:r>
              <a:rPr lang="en-US" dirty="0"/>
              <a:t>, Batch, Bash, </a:t>
            </a:r>
            <a:r>
              <a:rPr lang="en-US" dirty="0" err="1"/>
              <a:t>Powershell</a:t>
            </a:r>
            <a:r>
              <a:rPr lang="en-US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894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blogs.msdn.microsoft.com</a:t>
            </a:r>
            <a:r>
              <a:rPr lang="en-US" dirty="0"/>
              <a:t>/</a:t>
            </a:r>
            <a:r>
              <a:rPr lang="en-US" dirty="0" err="1"/>
              <a:t>appserviceteam</a:t>
            </a:r>
            <a:r>
              <a:rPr lang="en-US" dirty="0"/>
              <a:t>/2017/09/25/develop-azure-functions-on-any-platform/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425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blogs.msdn.microsoft.com</a:t>
            </a:r>
            <a:r>
              <a:rPr lang="en-US" dirty="0"/>
              <a:t>/</a:t>
            </a:r>
            <a:r>
              <a:rPr lang="en-US" dirty="0" err="1"/>
              <a:t>appserviceteam</a:t>
            </a:r>
            <a:r>
              <a:rPr lang="en-US" dirty="0"/>
              <a:t>/2017/09/25/develop-azure-functions-on-any-platform/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Configured app settings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azure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functionapp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fetch-app-settings &lt;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FunctionAppName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azure storage fetch-connection-string &lt;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StorageAccountName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new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QueueTrigger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984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Let’s start by looking around the portal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new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host start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curl --get http://localhost:7071/api/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MyHttpTrigger?name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=Azure%20Rocks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curl --request POST http://localhost:7071/api/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MyHttpTrigger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--data '{"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name":"Azure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Rocks"}’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http://localhost:{port}/admin/functions/{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function_name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Publish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9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Anonymous – no authentication is required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Function – function or host key is passed in the (code) query string </a:t>
            </a:r>
            <a:r>
              <a:rPr lang="en-US" dirty="0" err="1"/>
              <a:t>param</a:t>
            </a:r>
            <a:r>
              <a:rPr lang="en-US" dirty="0"/>
              <a:t> or x-functions-key header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Admin – only a host key passed is accepted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System – only the master key is accepted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User – requires a valid </a:t>
            </a:r>
            <a:r>
              <a:rPr lang="en-US" dirty="0" err="1"/>
              <a:t>auth</a:t>
            </a:r>
            <a:r>
              <a:rPr lang="en-US" dirty="0"/>
              <a:t> token (AAD Easy </a:t>
            </a:r>
            <a:r>
              <a:rPr lang="en-US" dirty="0" err="1"/>
              <a:t>Auth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1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Methods – get and post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Route – [name]/{id}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Route Constraints - 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aspnet</a:t>
            </a:r>
            <a:r>
              <a:rPr lang="en-US" dirty="0"/>
              <a:t>/web-api/overview/web-api-routing-and-actions/attribute-routing-in-web-api-2#constraints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"http": { 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routePrefix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"api", 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maxOutstandingRequests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20, 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maxConcurrentRequests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10, "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dynamicThrottlesEnabled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": false 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60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funcs</a:t>
            </a:r>
            <a:r>
              <a:rPr lang="en-US" dirty="0"/>
              <a:t>/gbc1</a:t>
            </a:r>
          </a:p>
          <a:p>
            <a:endParaRPr lang="en-US" dirty="0"/>
          </a:p>
          <a:p>
            <a:r>
              <a:rPr lang="en-US" dirty="0"/>
              <a:t>Publish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azure subscriptions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azure subscriptions set [</a:t>
            </a:r>
            <a:r>
              <a:rPr lang="en-US" dirty="0" err="1"/>
              <a:t>guid</a:t>
            </a:r>
            <a:r>
              <a:rPr lang="en-US" dirty="0"/>
              <a:t>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azure </a:t>
            </a:r>
            <a:r>
              <a:rPr lang="en-US" dirty="0" err="1"/>
              <a:t>functionapp</a:t>
            </a:r>
            <a:r>
              <a:rPr lang="en-US" dirty="0"/>
              <a:t>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create </a:t>
            </a:r>
            <a:r>
              <a:rPr lang="en-US" dirty="0" err="1"/>
              <a:t>functionapp</a:t>
            </a:r>
            <a:r>
              <a:rPr lang="en-US" dirty="0"/>
              <a:t> in Azure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func</a:t>
            </a:r>
            <a:r>
              <a:rPr lang="en-US" dirty="0"/>
              <a:t> azure </a:t>
            </a:r>
            <a:r>
              <a:rPr lang="en-US" dirty="0" err="1"/>
              <a:t>functionapp</a:t>
            </a:r>
            <a:r>
              <a:rPr lang="en-US" dirty="0"/>
              <a:t> publish &lt;</a:t>
            </a:r>
            <a:r>
              <a:rPr lang="en-US" dirty="0" err="1"/>
              <a:t>FunctionAppName</a:t>
            </a:r>
            <a:r>
              <a:rPr lang="en-US" dirty="0"/>
              <a:t>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569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White Background"/>
          <p:cNvGrpSpPr/>
          <p:nvPr userDrawn="1"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1403350"/>
            <a:ext cx="9875837" cy="642018"/>
          </a:xfrm>
          <a:prstGeom prst="rect">
            <a:avLst/>
          </a:prstGeom>
        </p:spPr>
        <p:txBody>
          <a:bodyPr/>
          <a:lstStyle>
            <a:lvl1pPr marL="0" marR="0" indent="0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Tx/>
              <a:buNone/>
              <a:tabLst/>
              <a:defRPr sz="3600">
                <a:solidFill>
                  <a:schemeClr val="tx2"/>
                </a:solidFill>
              </a:defRPr>
            </a:lvl1pPr>
          </a:lstStyle>
          <a:p>
            <a:pPr marL="336076" marR="0" lvl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/>
            </a:pPr>
            <a:r>
              <a:rPr lang="en-US" sz="4000" dirty="0">
                <a:solidFill>
                  <a:schemeClr val="tx2"/>
                </a:solidFill>
              </a:rPr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229785614"/>
      </p:ext>
    </p:extLst>
  </p:cSld>
  <p:clrMapOvr>
    <a:masterClrMapping/>
  </p:clrMapOvr>
  <p:transition>
    <p:fade/>
  </p:transition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 and Custom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9" name="Body"/>
          <p:cNvSpPr>
            <a:spLocks noGrp="1"/>
          </p:cNvSpPr>
          <p:nvPr>
            <p:ph sz="quarter" idx="10"/>
          </p:nvPr>
        </p:nvSpPr>
        <p:spPr>
          <a:xfrm>
            <a:off x="274391" y="1620253"/>
            <a:ext cx="11614318" cy="478054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6564381"/>
      </p:ext>
    </p:extLst>
  </p:cSld>
  <p:clrMapOvr>
    <a:masterClrMapping/>
  </p:clrMapOvr>
  <p:transition>
    <p:fade/>
  </p:transition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" name="Azure Light" descr="MS-Azure_rgb_Wht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Azure Light" descr="MS-Azure_rgb_Wht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5" name="Azure Light" descr="MS-Azure_rgb_Wht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Logo" descr="MS Logo 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  <p:pic>
        <p:nvPicPr>
          <p:cNvPr id="7" name="Azure Light" descr="MS-Azure_rgb_Wht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pic>
        <p:nvPicPr>
          <p:cNvPr id="4" name="Logo" descr="MS Logo 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  <p:pic>
        <p:nvPicPr>
          <p:cNvPr id="5" name="Azure Light" descr="MS-Azure_rgb_Wht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2105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Logo" descr="MS Logo 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  <p:pic>
        <p:nvPicPr>
          <p:cNvPr id="4" name="Azure Light" descr="MS-Azure_rgb_Wht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>
                <a:solidFill>
                  <a:schemeClr val="bg1">
                    <a:alpha val="99000"/>
                  </a:schemeClr>
                </a:solidFill>
              </a:rPr>
              <a:t>Click to edit Master title style</a:t>
            </a:r>
            <a:endParaRPr lang="en-US" sz="8798" dirty="0">
              <a:solidFill>
                <a:schemeClr val="bg1">
                  <a:alpha val="9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/>
              <a:t>Statement</a:t>
            </a:r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3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697AA2-79F5-9640-838A-0E714FDD61D3}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75" y="6501858"/>
            <a:ext cx="1486946" cy="20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74" r:id="rId20"/>
    <p:sldLayoutId id="2147483775" r:id="rId21"/>
    <p:sldLayoutId id="2147483753" r:id="rId22"/>
    <p:sldLayoutId id="2147483754" r:id="rId23"/>
    <p:sldLayoutId id="2147483755" r:id="rId24"/>
    <p:sldLayoutId id="2147483756" r:id="rId25"/>
    <p:sldLayoutId id="2147483757" r:id="rId26"/>
    <p:sldLayoutId id="2147483768" r:id="rId27"/>
    <p:sldLayoutId id="2147483769" r:id="rId28"/>
    <p:sldLayoutId id="2147483770" r:id="rId29"/>
    <p:sldLayoutId id="2147483771" r:id="rId30"/>
    <p:sldLayoutId id="2147483773" r:id="rId31"/>
  </p:sldLayoutIdLst>
  <p:transition>
    <p:fade/>
  </p:transition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net/cor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zure-function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zure.microsoft.com/en-us/blog/serverless-computing-recipes-for-your-cloud-applications/?utm_source=vs_developer_news&amp;utm_medium=referral" TargetMode="External"/><Relationship Id="rId5" Type="http://schemas.openxmlformats.org/officeDocument/2006/relationships/hyperlink" Target="https://code.visualstudio.com/tutorials/functions-extension/getting-started" TargetMode="External"/><Relationship Id="rId4" Type="http://schemas.openxmlformats.org/officeDocument/2006/relationships/hyperlink" Target="https://blogs.msdn.microsoft.com/appserviceteam/2017/09/25/develop-azure-functions-on-any-platform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martinfowler.com/articles/microservices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swapi.co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37FAA4-2D76-6846-B9DB-CA30B0ABF266}"/>
              </a:ext>
            </a:extLst>
          </p:cNvPr>
          <p:cNvSpPr txBox="1"/>
          <p:nvPr/>
        </p:nvSpPr>
        <p:spPr>
          <a:xfrm>
            <a:off x="0" y="2351315"/>
            <a:ext cx="12191999" cy="16743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 defTabSz="91418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 err="1">
                <a:ln w="3175">
                  <a:noFill/>
                </a:ln>
                <a:solidFill>
                  <a:schemeClr val="bg1"/>
                </a:solidFill>
                <a:latin typeface="+mj-lt"/>
              </a:rPr>
              <a:t>Serverless</a:t>
            </a:r>
            <a:r>
              <a:rPr lang="en-US" sz="5400" dirty="0">
                <a:ln w="3175">
                  <a:noFill/>
                </a:ln>
                <a:solidFill>
                  <a:schemeClr val="bg1"/>
                </a:solidFill>
                <a:latin typeface="+mj-lt"/>
              </a:rPr>
              <a:t> Computing</a:t>
            </a:r>
          </a:p>
          <a:p>
            <a:pPr algn="ctr" defTabSz="91418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n w="3175">
                  <a:noFill/>
                </a:ln>
                <a:solidFill>
                  <a:schemeClr val="bg1"/>
                </a:solidFill>
                <a:latin typeface="+mj-lt"/>
              </a:rPr>
              <a:t>Functions and Logic Apps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4721A3-C6F6-754D-B671-0BF894CF1E70}"/>
              </a:ext>
            </a:extLst>
          </p:cNvPr>
          <p:cNvSpPr txBox="1"/>
          <p:nvPr/>
        </p:nvSpPr>
        <p:spPr>
          <a:xfrm>
            <a:off x="-1" y="4219519"/>
            <a:ext cx="12191999" cy="6832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solidFill>
                  <a:schemeClr val="bg1"/>
                </a:solidFill>
              </a:rPr>
              <a:t>Brian Starr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681521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5573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web application architectures</a:t>
            </a:r>
          </a:p>
          <a:p>
            <a:r>
              <a:rPr lang="en-US" dirty="0">
                <a:solidFill>
                  <a:schemeClr val="bg1"/>
                </a:solidFill>
              </a:rPr>
              <a:t>Functions can power a single-page app. The app calls functions using the </a:t>
            </a:r>
            <a:r>
              <a:rPr lang="en-US" dirty="0" err="1">
                <a:solidFill>
                  <a:schemeClr val="bg1"/>
                </a:solidFill>
              </a:rPr>
              <a:t>WebHook</a:t>
            </a:r>
            <a:r>
              <a:rPr lang="en-US" dirty="0">
                <a:solidFill>
                  <a:schemeClr val="bg1"/>
                </a:solidFill>
              </a:rPr>
              <a:t> URL, saves user data, and decides what data to display. Or, do simple customizations, such as changing ad targeting by calling a function and passing it user profile information.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C0BF9-89E4-2443-9CCE-6D8AEC029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586" y="3893014"/>
            <a:ext cx="6769100" cy="194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4018C7-005F-C941-B7DA-3F05C3FDBF85}"/>
              </a:ext>
            </a:extLst>
          </p:cNvPr>
          <p:cNvSpPr txBox="1"/>
          <p:nvPr/>
        </p:nvSpPr>
        <p:spPr>
          <a:xfrm>
            <a:off x="2593492" y="5326759"/>
            <a:ext cx="1464760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Loaded web page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calls </a:t>
            </a:r>
            <a:r>
              <a:rPr lang="en-US" sz="1200" dirty="0" err="1">
                <a:solidFill>
                  <a:schemeClr val="bg1"/>
                </a:solidFill>
              </a:rPr>
              <a:t>WebHook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24606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83434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Serverless</a:t>
            </a:r>
            <a:r>
              <a:rPr lang="en-US" sz="2800" dirty="0">
                <a:solidFill>
                  <a:schemeClr val="bg1"/>
                </a:solidFill>
              </a:rPr>
              <a:t> mobile back ends</a:t>
            </a:r>
          </a:p>
          <a:p>
            <a:r>
              <a:rPr lang="en-US" dirty="0">
                <a:solidFill>
                  <a:schemeClr val="bg1"/>
                </a:solidFill>
              </a:rPr>
              <a:t>A mobile back end can be a set of HTTP APIs that are called from a mobile client using the </a:t>
            </a:r>
            <a:r>
              <a:rPr lang="en-US" dirty="0" err="1">
                <a:solidFill>
                  <a:schemeClr val="bg1"/>
                </a:solidFill>
              </a:rPr>
              <a:t>WebHook</a:t>
            </a:r>
            <a:r>
              <a:rPr lang="en-US" dirty="0">
                <a:solidFill>
                  <a:schemeClr val="bg1"/>
                </a:solidFill>
              </a:rPr>
              <a:t> URL. For example, a mobile application can capture an image, and then call a function to get an access token for uploading to blob storage. A second function is triggered by the blob upload and resizes the image to be mobile-friendly.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0984FC-BA89-B54D-8D31-92A9D9A86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093" y="3652262"/>
            <a:ext cx="6997700" cy="2133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7B4DA6-B788-BB4E-8A2A-72A5A684E21A}"/>
              </a:ext>
            </a:extLst>
          </p:cNvPr>
          <p:cNvSpPr txBox="1"/>
          <p:nvPr/>
        </p:nvSpPr>
        <p:spPr>
          <a:xfrm>
            <a:off x="2681938" y="5299327"/>
            <a:ext cx="1393395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Photo taken and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 err="1">
                <a:solidFill>
                  <a:schemeClr val="bg1"/>
                </a:solidFill>
              </a:rPr>
              <a:t>WebHook</a:t>
            </a:r>
            <a:r>
              <a:rPr lang="en-US" sz="1200" dirty="0">
                <a:solidFill>
                  <a:schemeClr val="bg1"/>
                </a:solidFill>
              </a:rPr>
              <a:t> called</a:t>
            </a:r>
          </a:p>
        </p:txBody>
      </p:sp>
    </p:spTree>
    <p:extLst>
      <p:ext uri="{BB962C8B-B14F-4D97-AF65-F5344CB8AC3E}">
        <p14:creationId xmlns:p14="http://schemas.microsoft.com/office/powerpoint/2010/main" val="294060798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5573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Real-time bot messaging</a:t>
            </a:r>
          </a:p>
          <a:p>
            <a:r>
              <a:rPr lang="en-US" dirty="0">
                <a:solidFill>
                  <a:schemeClr val="bg1"/>
                </a:solidFill>
              </a:rPr>
              <a:t>Use Functions to customize the behavior of a bot using a </a:t>
            </a:r>
            <a:r>
              <a:rPr lang="en-US" dirty="0" err="1">
                <a:solidFill>
                  <a:schemeClr val="bg1"/>
                </a:solidFill>
              </a:rPr>
              <a:t>WebHook</a:t>
            </a:r>
            <a:r>
              <a:rPr lang="en-US" dirty="0">
                <a:solidFill>
                  <a:schemeClr val="bg1"/>
                </a:solidFill>
              </a:rPr>
              <a:t>. For example, create a function that processes a message using Cortana Analytics and call this function using Microsoft Bot Framework.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FA47D7-A81B-0544-8E44-4D36862A1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886" y="3375263"/>
            <a:ext cx="5524500" cy="2895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FE5717-A21E-144C-8372-445153EDAAB0}"/>
              </a:ext>
            </a:extLst>
          </p:cNvPr>
          <p:cNvSpPr txBox="1"/>
          <p:nvPr/>
        </p:nvSpPr>
        <p:spPr>
          <a:xfrm>
            <a:off x="3196996" y="5683375"/>
            <a:ext cx="1224246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Message sent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To Chatbot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FCC9FA-2311-F540-A1E2-45C97A77DC1B}"/>
              </a:ext>
            </a:extLst>
          </p:cNvPr>
          <p:cNvSpPr txBox="1"/>
          <p:nvPr/>
        </p:nvSpPr>
        <p:spPr>
          <a:xfrm>
            <a:off x="7747226" y="5683375"/>
            <a:ext cx="1262397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Chatbot sends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350065420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Azure Functions Core Tools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029B8D-9314-2047-B30C-40FCC74AF6F3}"/>
              </a:ext>
            </a:extLst>
          </p:cNvPr>
          <p:cNvSpPr txBox="1"/>
          <p:nvPr/>
        </p:nvSpPr>
        <p:spPr>
          <a:xfrm>
            <a:off x="1111250" y="1817914"/>
            <a:ext cx="9927772" cy="336399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Install .NET Core 2.0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400" dirty="0">
                <a:solidFill>
                  <a:schemeClr val="bg1"/>
                </a:solidFill>
                <a:latin typeface="+mj-lt"/>
                <a:hlinkClick r:id="rId3"/>
              </a:rPr>
              <a:t>https://</a:t>
            </a:r>
            <a:r>
              <a:rPr lang="en-US" sz="2400" dirty="0" err="1">
                <a:solidFill>
                  <a:schemeClr val="bg1"/>
                </a:solidFill>
                <a:latin typeface="+mj-lt"/>
                <a:hlinkClick r:id="rId3"/>
              </a:rPr>
              <a:t>www.microsoft.com</a:t>
            </a:r>
            <a:r>
              <a:rPr lang="en-US" sz="2400" dirty="0">
                <a:solidFill>
                  <a:schemeClr val="bg1"/>
                </a:solidFill>
                <a:latin typeface="+mj-lt"/>
                <a:hlinkClick r:id="rId3"/>
              </a:rPr>
              <a:t>/net/core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Install Core Tools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 err="1">
                <a:solidFill>
                  <a:schemeClr val="bg1"/>
                </a:solidFill>
                <a:latin typeface="+mj-lt"/>
              </a:rPr>
              <a:t>MacOS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1485900" lvl="2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sudo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npm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install -g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azure-functions-core-tools@core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--unsafe-perm true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Windows</a:t>
            </a:r>
          </a:p>
          <a:p>
            <a:pPr marL="1485900" lvl="2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npm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install -g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azure-functions-core-tools@core</a:t>
            </a:r>
            <a:endParaRPr lang="en-US" sz="2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952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Azure Functions CLI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029B8D-9314-2047-B30C-40FCC74AF6F3}"/>
              </a:ext>
            </a:extLst>
          </p:cNvPr>
          <p:cNvSpPr txBox="1"/>
          <p:nvPr/>
        </p:nvSpPr>
        <p:spPr>
          <a:xfrm>
            <a:off x="1111250" y="1817914"/>
            <a:ext cx="9927772" cy="469051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Initialize new project folder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func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init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 [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ProjectName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]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cd\[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ProjectName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rPr>
              <a:t>]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Install Extensions (Packages)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func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extensions install --package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Microsoft.Azure.WebJobs.Extensions.CosmosDB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--version 3.0.0-beta6 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Create a new function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func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new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func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new --language JavaScript --template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HttpTrigger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--name </a:t>
            </a: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MyHttpTrigger</a:t>
            </a:r>
            <a:endParaRPr lang="en-US" sz="2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Run Locally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0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func</a:t>
            </a:r>
            <a: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host start</a:t>
            </a:r>
            <a:br>
              <a:rPr lang="en-US" sz="2000" dirty="0">
                <a:solidFill>
                  <a:schemeClr val="tx2">
                    <a:lumMod val="20000"/>
                    <a:lumOff val="80000"/>
                  </a:schemeClr>
                </a:solidFill>
              </a:rPr>
            </a:br>
            <a:endParaRPr lang="en-US" sz="20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11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06766945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HTTP - Authorization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28869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Anonymous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Function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Admin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System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212648911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HTTP - Configuration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78510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Methods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Route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host.json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1989486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0874804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Durable 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28869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Function chaining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Fan-out/fan-in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Async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HTTP APIs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Monitoring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Human Interaction</a:t>
            </a:r>
          </a:p>
        </p:txBody>
      </p:sp>
    </p:spTree>
    <p:extLst>
      <p:ext uri="{BB962C8B-B14F-4D97-AF65-F5344CB8AC3E}">
        <p14:creationId xmlns:p14="http://schemas.microsoft.com/office/powerpoint/2010/main" val="238342881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3A9823AF-27AB-D341-8644-EB3CFA8FF533}"/>
              </a:ext>
            </a:extLst>
          </p:cNvPr>
          <p:cNvSpPr txBox="1">
            <a:spLocks/>
          </p:cNvSpPr>
          <p:nvPr/>
        </p:nvSpPr>
        <p:spPr>
          <a:xfrm>
            <a:off x="1157288" y="134938"/>
            <a:ext cx="11034712" cy="187642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6600">
                <a:solidFill>
                  <a:schemeClr val="bg2"/>
                </a:solidFill>
              </a:rPr>
              <a:t>Agenda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13FC1270-A59C-B545-8271-A848DBEAF1CC}"/>
              </a:ext>
            </a:extLst>
          </p:cNvPr>
          <p:cNvSpPr txBox="1">
            <a:spLocks/>
          </p:cNvSpPr>
          <p:nvPr/>
        </p:nvSpPr>
        <p:spPr>
          <a:xfrm>
            <a:off x="1004888" y="2155825"/>
            <a:ext cx="11187112" cy="4416425"/>
          </a:xfrm>
          <a:prstGeom prst="rect">
            <a:avLst/>
          </a:prstGeom>
        </p:spPr>
        <p:txBody>
          <a:bodyPr numCol="1">
            <a:noAutofit/>
          </a:bodyPr>
          <a:lstStyle>
            <a:lvl1pPr marL="336076" marR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392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572574" marR="0" indent="-236498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84178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2352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229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32280" marR="0" indent="-224051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 sz="196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3996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8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77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68" indent="-228546" algn="l" defTabSz="91418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 err="1">
                <a:sym typeface="Wingdings" panose="05000000000000000000" pitchFamily="2" charset="2"/>
              </a:rPr>
              <a:t>Microservices</a:t>
            </a: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 err="1">
                <a:sym typeface="Wingdings" panose="05000000000000000000" pitchFamily="2" charset="2"/>
              </a:rPr>
              <a:t>Serverless</a:t>
            </a:r>
            <a:r>
              <a:rPr lang="en-US" sz="4000" dirty="0">
                <a:sym typeface="Wingdings" panose="05000000000000000000" pitchFamily="2" charset="2"/>
              </a:rPr>
              <a:t> Computing</a:t>
            </a: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>
                <a:sym typeface="Wingdings" panose="05000000000000000000" pitchFamily="2" charset="2"/>
              </a:rPr>
              <a:t>Azure </a:t>
            </a:r>
            <a:r>
              <a:rPr lang="en-US" sz="4000" dirty="0" err="1">
                <a:sym typeface="Wingdings" panose="05000000000000000000" pitchFamily="2" charset="2"/>
              </a:rPr>
              <a:t>Serverless</a:t>
            </a:r>
            <a:r>
              <a:rPr lang="en-US" sz="4000" dirty="0">
                <a:sym typeface="Wingdings" panose="05000000000000000000" pitchFamily="2" charset="2"/>
              </a:rPr>
              <a:t> </a:t>
            </a:r>
            <a:r>
              <a:rPr lang="en-US" sz="4000" dirty="0" err="1">
                <a:sym typeface="Wingdings" panose="05000000000000000000" pitchFamily="2" charset="2"/>
              </a:rPr>
              <a:t>Compoments</a:t>
            </a: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>
                <a:sym typeface="Wingdings" panose="05000000000000000000" pitchFamily="2" charset="2"/>
              </a:rPr>
              <a:t>Azure Functions</a:t>
            </a: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r>
              <a:rPr lang="en-US" sz="4000" dirty="0">
                <a:sym typeface="Wingdings" panose="05000000000000000000" pitchFamily="2" charset="2"/>
              </a:rPr>
              <a:t>Azure Logic Apps</a:t>
            </a:r>
          </a:p>
          <a:p>
            <a:pPr marL="0" indent="0">
              <a:buClr>
                <a:srgbClr val="92D050"/>
              </a:buClr>
              <a:buNone/>
            </a:pP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endParaRPr lang="en-US" sz="4000" dirty="0">
              <a:sym typeface="Wingdings" panose="05000000000000000000" pitchFamily="2" charset="2"/>
            </a:endParaRPr>
          </a:p>
          <a:p>
            <a:pPr marL="571500" indent="-571500">
              <a:buClr>
                <a:srgbClr val="92D050"/>
              </a:buClr>
              <a:buFont typeface="Wingdings" panose="05000000000000000000" pitchFamily="2" charset="2"/>
              <a:buChar char="à"/>
            </a:pPr>
            <a:endParaRPr lang="en-US" sz="4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76262749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Function Proxies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433657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Endpoints implemented by another resource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Break large APIs into multiple functions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Modify Request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Modify Response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Status Code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Status Message</a:t>
            </a:r>
          </a:p>
          <a:p>
            <a:pPr marL="1028700" lvl="1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Body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766695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Pricing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398878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Consumption Plan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Free monthly 1 million executions and 400,000 GB-s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$0.20 per million executions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$0.000016/GB-s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Multiply average memory (GB-s) by the time to execute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Rounding to nearest 128MB (max 1,536 MB)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Minimum execution 100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ms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and 128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mb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74565812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Pricing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343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App Service Plan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Runs on dedicated VMs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Existing, Underutilized VMs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Continuously or near continuously running functions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Execution is longer than max execution time (10 min)</a:t>
            </a:r>
          </a:p>
          <a:p>
            <a:pPr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</a:pP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0051809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Logic Apps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28869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Serverless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Workflows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Scale of demand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Web-based interface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200+ built-in connectors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Event and triggers</a:t>
            </a:r>
          </a:p>
        </p:txBody>
      </p:sp>
    </p:spTree>
    <p:extLst>
      <p:ext uri="{BB962C8B-B14F-4D97-AF65-F5344CB8AC3E}">
        <p14:creationId xmlns:p14="http://schemas.microsoft.com/office/powerpoint/2010/main" val="2785287566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5431508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Pricing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78510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$0.000025 per Action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$0.000125 per Standard Connector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$0.001 per Enterprise Connector</a:t>
            </a:r>
          </a:p>
        </p:txBody>
      </p:sp>
    </p:spTree>
    <p:extLst>
      <p:ext uri="{BB962C8B-B14F-4D97-AF65-F5344CB8AC3E}">
        <p14:creationId xmlns:p14="http://schemas.microsoft.com/office/powerpoint/2010/main" val="1506083311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75878912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9D196D-64AA-E04A-BCA4-0A2F3E344DE5}"/>
              </a:ext>
            </a:extLst>
          </p:cNvPr>
          <p:cNvSpPr txBox="1"/>
          <p:nvPr/>
        </p:nvSpPr>
        <p:spPr>
          <a:xfrm>
            <a:off x="1111250" y="1817914"/>
            <a:ext cx="9927772" cy="421346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Azure Functions Documentations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3"/>
              </a:rPr>
              <a:t>https://docs.microsoft.com/en-us/azure/azure-functions/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</a:rPr>
              <a:t>Develop Azure Functions on any platform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  <a:hlinkClick r:id="rId4"/>
              </a:rPr>
              <a:t>https://blogs.msdn.microsoft.com/appserviceteam/2017/09/25/develop-azure-functions-on-any-platform/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Deploy to Azure with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VSCode</a:t>
            </a:r>
            <a:br>
              <a:rPr lang="en-US" dirty="0">
                <a:solidFill>
                  <a:schemeClr val="bg1"/>
                </a:solidFill>
                <a:latin typeface="+mj-lt"/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5"/>
              </a:rPr>
              <a:t>https://code.visualstudio.com/tutorials/functions-extension/getting-started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Azure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Serverless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Cookbook</a:t>
            </a:r>
            <a:br>
              <a:rPr lang="en-US" dirty="0">
                <a:solidFill>
                  <a:schemeClr val="bg1"/>
                </a:solidFill>
                <a:latin typeface="+mj-lt"/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6"/>
              </a:rPr>
              <a:t>https://azure.microsoft.com/en-us/blog/serverless-computing-recipes-for-your-cloud-applications/?utm_source=vs_developer_news&amp;utm_medium=referral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79049958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8F5D233-B93F-4F49-8719-2D2E42A76EEC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9D196D-64AA-E04A-BCA4-0A2F3E344DE5}"/>
              </a:ext>
            </a:extLst>
          </p:cNvPr>
          <p:cNvSpPr txBox="1"/>
          <p:nvPr/>
        </p:nvSpPr>
        <p:spPr>
          <a:xfrm>
            <a:off x="1111250" y="1817914"/>
            <a:ext cx="9927772" cy="266534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Microservices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3"/>
              </a:rPr>
              <a:t>https://martinfowler.com/articles/microservices.html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  <a:latin typeface="+mj-lt"/>
              </a:rPr>
              <a:t>Starwars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API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  <a:latin typeface="+mj-lt"/>
                <a:hlinkClick r:id="rId4"/>
              </a:rPr>
              <a:t>https://swapi.co/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</a:pPr>
            <a:endParaRPr lang="en-US" sz="2800" dirty="0">
              <a:solidFill>
                <a:schemeClr val="bg1"/>
              </a:solidFill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5698378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err="1"/>
              <a:t>Microservices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408419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An approach to developing a single application as a suite of small services, each running in its own process (machines or instances) and communicating with lightweight mechanisms, often an HTTP resource API (usually REST)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Tx/>
              <a:buChar char="-"/>
            </a:pPr>
            <a:r>
              <a:rPr lang="en-US" sz="2400" i="1" dirty="0">
                <a:solidFill>
                  <a:schemeClr val="bg1"/>
                </a:solidFill>
              </a:rPr>
              <a:t>Martin Fowler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i="1" dirty="0">
              <a:solidFill>
                <a:schemeClr val="bg1"/>
              </a:solidFill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Components as services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Organized around business capabilities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Products not projects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Operational Overhead</a:t>
            </a:r>
          </a:p>
        </p:txBody>
      </p:sp>
    </p:spTree>
    <p:extLst>
      <p:ext uri="{BB962C8B-B14F-4D97-AF65-F5344CB8AC3E}">
        <p14:creationId xmlns:p14="http://schemas.microsoft.com/office/powerpoint/2010/main" val="151961948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err="1"/>
              <a:t>Serverless</a:t>
            </a:r>
            <a:r>
              <a:rPr lang="en-US" dirty="0"/>
              <a:t> Computing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28869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 err="1">
                <a:solidFill>
                  <a:schemeClr val="bg1"/>
                </a:solidFill>
              </a:rPr>
              <a:t>FaaS</a:t>
            </a:r>
            <a:r>
              <a:rPr lang="en-US" sz="2800" dirty="0">
                <a:solidFill>
                  <a:schemeClr val="bg1"/>
                </a:solidFill>
              </a:rPr>
              <a:t> (Function as a Service)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Smaller units of work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Abstraction of servers, infrastructure, and operating systems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Dynamic event-driven scaling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Billing based on resources consumed or code execution time</a:t>
            </a:r>
          </a:p>
        </p:txBody>
      </p:sp>
    </p:spTree>
    <p:extLst>
      <p:ext uri="{BB962C8B-B14F-4D97-AF65-F5344CB8AC3E}">
        <p14:creationId xmlns:p14="http://schemas.microsoft.com/office/powerpoint/2010/main" val="380514716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68EB02-822B-B34F-AA58-6B61518BD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021" y="1696901"/>
            <a:ext cx="7254240" cy="408051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788DACA-C456-BB4A-A92E-E16F1076C3DB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Azure Components</a:t>
            </a:r>
          </a:p>
        </p:txBody>
      </p:sp>
    </p:spTree>
    <p:extLst>
      <p:ext uri="{BB962C8B-B14F-4D97-AF65-F5344CB8AC3E}">
        <p14:creationId xmlns:p14="http://schemas.microsoft.com/office/powerpoint/2010/main" val="37122309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Functions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288694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Scale of demand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</a:rPr>
              <a:t>Event and triggers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</a:rPr>
              <a:t>Web-based interface or upload pre-compiled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JavaScript, C#, F#, and Java</a:t>
            </a:r>
          </a:p>
          <a:p>
            <a:pPr marL="571500" indent="-571500" defTabSz="91418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92D050"/>
              </a:buClr>
              <a:buSzPct val="90000"/>
              <a:buFont typeface="Wingdings" panose="05000000000000000000" pitchFamily="2" charset="2"/>
              <a:buChar char="à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Pay for what you use</a:t>
            </a:r>
          </a:p>
        </p:txBody>
      </p:sp>
    </p:spTree>
    <p:extLst>
      <p:ext uri="{BB962C8B-B14F-4D97-AF65-F5344CB8AC3E}">
        <p14:creationId xmlns:p14="http://schemas.microsoft.com/office/powerpoint/2010/main" val="298051301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28035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Timer-based processing</a:t>
            </a:r>
          </a:p>
          <a:p>
            <a:r>
              <a:rPr lang="en-US" dirty="0">
                <a:solidFill>
                  <a:schemeClr val="bg1"/>
                </a:solidFill>
              </a:rPr>
              <a:t>Functions supports an event based on a timer using </a:t>
            </a:r>
            <a:r>
              <a:rPr lang="en-US" dirty="0" err="1">
                <a:solidFill>
                  <a:schemeClr val="bg1"/>
                </a:solidFill>
              </a:rPr>
              <a:t>Cron</a:t>
            </a:r>
            <a:r>
              <a:rPr lang="en-US" dirty="0">
                <a:solidFill>
                  <a:schemeClr val="bg1"/>
                </a:solidFill>
              </a:rPr>
              <a:t> job syntax. For example, execute code that runs every 15 minutes and clean up a database table based on custom business logic.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DB6F15-1A8C-2447-AECB-3551B9A1E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092" y="3616016"/>
            <a:ext cx="6591300" cy="167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CAAA02-76C7-B946-A981-D29E6DBD596E}"/>
              </a:ext>
            </a:extLst>
          </p:cNvPr>
          <p:cNvSpPr txBox="1"/>
          <p:nvPr/>
        </p:nvSpPr>
        <p:spPr>
          <a:xfrm>
            <a:off x="2383180" y="4951855"/>
            <a:ext cx="1442190" cy="461665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Every 15 minutes</a:t>
            </a:r>
          </a:p>
        </p:txBody>
      </p:sp>
    </p:spTree>
    <p:extLst>
      <p:ext uri="{BB962C8B-B14F-4D97-AF65-F5344CB8AC3E}">
        <p14:creationId xmlns:p14="http://schemas.microsoft.com/office/powerpoint/2010/main" val="207222753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5573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Azure service event processing</a:t>
            </a:r>
          </a:p>
          <a:p>
            <a:r>
              <a:rPr lang="en-US" dirty="0">
                <a:solidFill>
                  <a:schemeClr val="bg1"/>
                </a:solidFill>
              </a:rPr>
              <a:t>Functions supports triggering an event based on an activity in an Azure service. For example, execute </a:t>
            </a:r>
            <a:r>
              <a:rPr lang="en-US" dirty="0" err="1">
                <a:solidFill>
                  <a:schemeClr val="bg1"/>
                </a:solidFill>
              </a:rPr>
              <a:t>serverless</a:t>
            </a:r>
            <a:r>
              <a:rPr lang="en-US" dirty="0">
                <a:solidFill>
                  <a:schemeClr val="bg1"/>
                </a:solidFill>
              </a:rPr>
              <a:t> code that reads newly discovered test log files in a Blob storage container, and transform this into a row in a SQL Database table.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79E5C5-C406-0742-9723-3A7E8FC93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786" y="3375263"/>
            <a:ext cx="6870700" cy="2578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103CB2-423C-5349-A654-81FAB78093B8}"/>
              </a:ext>
            </a:extLst>
          </p:cNvPr>
          <p:cNvSpPr txBox="1"/>
          <p:nvPr/>
        </p:nvSpPr>
        <p:spPr>
          <a:xfrm>
            <a:off x="2575204" y="5418199"/>
            <a:ext cx="1180580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File added to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Blob Storage</a:t>
            </a:r>
          </a:p>
        </p:txBody>
      </p:sp>
    </p:spTree>
    <p:extLst>
      <p:ext uri="{BB962C8B-B14F-4D97-AF65-F5344CB8AC3E}">
        <p14:creationId xmlns:p14="http://schemas.microsoft.com/office/powerpoint/2010/main" val="425408963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930621F-EB56-B64E-87B3-DA718659FE69}"/>
              </a:ext>
            </a:extLst>
          </p:cNvPr>
          <p:cNvSpPr txBox="1">
            <a:spLocks/>
          </p:cNvSpPr>
          <p:nvPr/>
        </p:nvSpPr>
        <p:spPr>
          <a:xfrm>
            <a:off x="1111250" y="342900"/>
            <a:ext cx="11080750" cy="957263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What can you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8675B-E80F-7843-9124-21103F1046B6}"/>
              </a:ext>
            </a:extLst>
          </p:cNvPr>
          <p:cNvSpPr txBox="1"/>
          <p:nvPr/>
        </p:nvSpPr>
        <p:spPr>
          <a:xfrm>
            <a:off x="1111250" y="1817914"/>
            <a:ext cx="9927772" cy="15573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SaaS event processing</a:t>
            </a:r>
          </a:p>
          <a:p>
            <a:r>
              <a:rPr lang="en-US" dirty="0">
                <a:solidFill>
                  <a:schemeClr val="bg1"/>
                </a:solidFill>
              </a:rPr>
              <a:t>Functions supports triggers based on activity in a Software as a service (SaaS)-based application. For example, save a file in OneDrive, which triggers a function that uses the Microsoft Graph API to modify the spreadsheet, and creates additional charts and calculated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7933F2-9CB1-5A46-B4D8-D5C33C2E9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486" y="3375263"/>
            <a:ext cx="6845300" cy="2578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729C70-81CA-6B40-8365-43C34060DDEC}"/>
              </a:ext>
            </a:extLst>
          </p:cNvPr>
          <p:cNvSpPr txBox="1"/>
          <p:nvPr/>
        </p:nvSpPr>
        <p:spPr>
          <a:xfrm>
            <a:off x="2465476" y="5285131"/>
            <a:ext cx="1378134" cy="704808"/>
          </a:xfrm>
          <a:prstGeom prst="rect">
            <a:avLst/>
          </a:prstGeom>
          <a:solidFill>
            <a:schemeClr val="tx2"/>
          </a:solidFill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Excel file saved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To OneDrive</a:t>
            </a:r>
          </a:p>
        </p:txBody>
      </p:sp>
    </p:spTree>
    <p:extLst>
      <p:ext uri="{BB962C8B-B14F-4D97-AF65-F5344CB8AC3E}">
        <p14:creationId xmlns:p14="http://schemas.microsoft.com/office/powerpoint/2010/main" val="115670890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Azure Event">
  <a:themeElements>
    <a:clrScheme name="Custom 1">
      <a:dk1>
        <a:srgbClr val="343434"/>
      </a:dk1>
      <a:lt1>
        <a:srgbClr val="FFFFFF"/>
      </a:lt1>
      <a:dk2>
        <a:srgbClr val="004085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Event.potx" id="{A9559191-3FEA-4E36-B68B-97A5EF36C482}" vid="{1D1EC833-A45C-4B86-AD76-2F0B8E06CC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30EFEA-9AEA-457C-BAA8-93C4281792F5}">
  <ds:schemaRefs>
    <ds:schemaRef ds:uri="http://schemas.microsoft.com/office/2006/documentManagement/types"/>
    <ds:schemaRef ds:uri="http://purl.org/dc/elements/1.1/"/>
    <ds:schemaRef ds:uri="http://purl.org/dc/terms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fee586e5-3c92-48eb-9898-42915e590ada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AzureEvent</Template>
  <TotalTime>1981</TotalTime>
  <Words>1141</Words>
  <Application>Microsoft Macintosh PowerPoint</Application>
  <PresentationFormat>Widescreen</PresentationFormat>
  <Paragraphs>197</Paragraphs>
  <Slides>28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Segoe UI</vt:lpstr>
      <vt:lpstr>Segoe UI Light</vt:lpstr>
      <vt:lpstr>Wingdings</vt:lpstr>
      <vt:lpstr>1_Azure Event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Azure Functions Core Tools</vt:lpstr>
      <vt:lpstr>Azure Functions CLI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[Title]</dc:title>
  <dc:creator>Sidney Andrews</dc:creator>
  <cp:lastModifiedBy>Brian Starr</cp:lastModifiedBy>
  <cp:revision>135</cp:revision>
  <cp:lastPrinted>2014-03-26T17:46:13Z</cp:lastPrinted>
  <dcterms:created xsi:type="dcterms:W3CDTF">2015-04-27T14:53:15Z</dcterms:created>
  <dcterms:modified xsi:type="dcterms:W3CDTF">2018-04-19T14:52:56Z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